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71" r:id="rId3"/>
    <p:sldId id="293" r:id="rId4"/>
    <p:sldId id="279" r:id="rId5"/>
    <p:sldId id="278" r:id="rId6"/>
    <p:sldId id="281" r:id="rId7"/>
    <p:sldId id="269" r:id="rId8"/>
    <p:sldId id="280" r:id="rId9"/>
    <p:sldId id="282" r:id="rId10"/>
    <p:sldId id="285" r:id="rId11"/>
    <p:sldId id="286" r:id="rId12"/>
    <p:sldId id="290" r:id="rId13"/>
    <p:sldId id="283" r:id="rId14"/>
    <p:sldId id="287" r:id="rId15"/>
    <p:sldId id="288" r:id="rId16"/>
    <p:sldId id="289" r:id="rId17"/>
    <p:sldId id="291" r:id="rId18"/>
    <p:sldId id="292" r:id="rId19"/>
    <p:sldId id="266" r:id="rId20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432" y="-80"/>
      </p:cViewPr>
      <p:guideLst>
        <p:guide orient="horz" pos="2256"/>
        <p:guide pos="27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B9C04CDD-CFF1-5B48-AD22-6F0B4FA8EC7E}" type="pres">
      <dgm:prSet presAssocID="{511F3B45-AE4E-B74F-8390-F4A136B87DCB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D8EA8B9E-65FD-0F49-AA2E-919F52C261A1}" type="pres">
      <dgm:prSet presAssocID="{138B78AE-9926-594A-816D-D78E5EF05781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  <dgm:t>
        <a:bodyPr/>
        <a:lstStyle/>
        <a:p>
          <a:endParaRPr lang="en-US"/>
        </a:p>
      </dgm:t>
    </dgm:pt>
    <dgm:pt modelId="{3761419C-F73D-8744-A14D-508483F14E42}" type="pres">
      <dgm:prSet presAssocID="{240873FE-2FE7-9044-A076-594F67779B9A}" presName="connTx" presStyleLbl="parChTrans1D3" presStyleIdx="0" presStyleCnt="18"/>
      <dgm:spPr/>
      <dgm:t>
        <a:bodyPr/>
        <a:lstStyle/>
        <a:p>
          <a:endParaRPr lang="en-US"/>
        </a:p>
      </dgm:t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  <dgm:t>
        <a:bodyPr/>
        <a:lstStyle/>
        <a:p>
          <a:endParaRPr lang="en-US"/>
        </a:p>
      </dgm:t>
    </dgm:pt>
    <dgm:pt modelId="{4F242BAE-DFBA-EE4B-9441-D969500A2192}" type="pres">
      <dgm:prSet presAssocID="{A7019158-3747-6B46-81D0-375537A73B95}" presName="connTx" presStyleLbl="parChTrans1D3" presStyleIdx="1" presStyleCnt="18"/>
      <dgm:spPr/>
      <dgm:t>
        <a:bodyPr/>
        <a:lstStyle/>
        <a:p>
          <a:endParaRPr lang="en-US"/>
        </a:p>
      </dgm:t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  <dgm:t>
        <a:bodyPr/>
        <a:lstStyle/>
        <a:p>
          <a:endParaRPr lang="en-US"/>
        </a:p>
      </dgm:t>
    </dgm:pt>
    <dgm:pt modelId="{71688B00-9FB1-4846-AB12-F81053988267}" type="pres">
      <dgm:prSet presAssocID="{4E8BADC0-3703-B845-923F-4B047AB9DAD5}" presName="connTx" presStyleLbl="parChTrans1D3" presStyleIdx="2" presStyleCnt="18"/>
      <dgm:spPr/>
      <dgm:t>
        <a:bodyPr/>
        <a:lstStyle/>
        <a:p>
          <a:endParaRPr lang="en-US"/>
        </a:p>
      </dgm:t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CA4B13C3-9625-1447-B2CC-1904710A9E54}" type="pres">
      <dgm:prSet presAssocID="{AAB15380-554A-9D41-9587-AD008385440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  <dgm:t>
        <a:bodyPr/>
        <a:lstStyle/>
        <a:p>
          <a:endParaRPr lang="en-US"/>
        </a:p>
      </dgm:t>
    </dgm:pt>
    <dgm:pt modelId="{1C3E6CAE-A82B-174E-B061-95B5EB892D90}" type="pres">
      <dgm:prSet presAssocID="{6767A43B-E940-7F4D-BDED-79FB1E6112AE}" presName="connTx" presStyleLbl="parChTrans1D3" presStyleIdx="3" presStyleCnt="18"/>
      <dgm:spPr/>
      <dgm:t>
        <a:bodyPr/>
        <a:lstStyle/>
        <a:p>
          <a:endParaRPr lang="en-US"/>
        </a:p>
      </dgm:t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  <dgm:t>
        <a:bodyPr/>
        <a:lstStyle/>
        <a:p>
          <a:endParaRPr lang="en-US"/>
        </a:p>
      </dgm:t>
    </dgm:pt>
    <dgm:pt modelId="{AAF2E34E-1C9C-424F-84B8-BC74BA4DC89F}" type="pres">
      <dgm:prSet presAssocID="{76B23144-BBB2-B24F-9489-EEDFE082053A}" presName="connTx" presStyleLbl="parChTrans1D3" presStyleIdx="4" presStyleCnt="18"/>
      <dgm:spPr/>
      <dgm:t>
        <a:bodyPr/>
        <a:lstStyle/>
        <a:p>
          <a:endParaRPr lang="en-US"/>
        </a:p>
      </dgm:t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  <dgm:t>
        <a:bodyPr/>
        <a:lstStyle/>
        <a:p>
          <a:endParaRPr lang="en-US"/>
        </a:p>
      </dgm:t>
    </dgm:pt>
    <dgm:pt modelId="{694F3648-0CAD-584F-A8B1-A31B8C4364D3}" type="pres">
      <dgm:prSet presAssocID="{F483BDA7-5269-8649-A983-72BC813FF253}" presName="connTx" presStyleLbl="parChTrans1D3" presStyleIdx="5" presStyleCnt="18"/>
      <dgm:spPr/>
      <dgm:t>
        <a:bodyPr/>
        <a:lstStyle/>
        <a:p>
          <a:endParaRPr lang="en-US"/>
        </a:p>
      </dgm:t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  <dgm:t>
        <a:bodyPr/>
        <a:lstStyle/>
        <a:p>
          <a:endParaRPr lang="en-US"/>
        </a:p>
      </dgm:t>
    </dgm:pt>
    <dgm:pt modelId="{61CC542C-3C36-4247-A256-AB4299F7BAFB}" type="pres">
      <dgm:prSet presAssocID="{36163705-249E-784D-BE12-27C941303D49}" presName="connTx" presStyleLbl="parChTrans1D3" presStyleIdx="6" presStyleCnt="18"/>
      <dgm:spPr/>
      <dgm:t>
        <a:bodyPr/>
        <a:lstStyle/>
        <a:p>
          <a:endParaRPr lang="en-US"/>
        </a:p>
      </dgm:t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  <dgm:t>
        <a:bodyPr/>
        <a:lstStyle/>
        <a:p>
          <a:endParaRPr lang="en-US"/>
        </a:p>
      </dgm:t>
    </dgm:pt>
    <dgm:pt modelId="{AA32EC00-CF91-5D4A-B09C-AAF1ECD5167F}" type="pres">
      <dgm:prSet presAssocID="{86EEC1C7-19A5-1A45-973D-B4B8947FC4B1}" presName="connTx" presStyleLbl="parChTrans1D3" presStyleIdx="7" presStyleCnt="18"/>
      <dgm:spPr/>
      <dgm:t>
        <a:bodyPr/>
        <a:lstStyle/>
        <a:p>
          <a:endParaRPr lang="en-US"/>
        </a:p>
      </dgm:t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B14A167D-CF11-D245-A05C-FEFE76DF1F30}" type="pres">
      <dgm:prSet presAssocID="{5EBB232D-EE6D-D948-82CF-E81008F1D5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  <dgm:t>
        <a:bodyPr/>
        <a:lstStyle/>
        <a:p>
          <a:endParaRPr lang="en-US"/>
        </a:p>
      </dgm:t>
    </dgm:pt>
    <dgm:pt modelId="{4F2A16AD-9157-FD44-AE52-7B51D47B216B}" type="pres">
      <dgm:prSet presAssocID="{FEBAE5FD-EB65-8C4F-B0D3-5DD586B5A795}" presName="connTx" presStyleLbl="parChTrans1D3" presStyleIdx="8" presStyleCnt="18"/>
      <dgm:spPr/>
      <dgm:t>
        <a:bodyPr/>
        <a:lstStyle/>
        <a:p>
          <a:endParaRPr lang="en-US"/>
        </a:p>
      </dgm:t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  <dgm:t>
        <a:bodyPr/>
        <a:lstStyle/>
        <a:p>
          <a:endParaRPr lang="en-US"/>
        </a:p>
      </dgm:t>
    </dgm:pt>
    <dgm:pt modelId="{4DD60436-6BCE-104A-B33D-5213769BBC04}" type="pres">
      <dgm:prSet presAssocID="{8FD713CC-63B8-C84C-AF1F-9CA420813A14}" presName="connTx" presStyleLbl="parChTrans1D3" presStyleIdx="9" presStyleCnt="18"/>
      <dgm:spPr/>
      <dgm:t>
        <a:bodyPr/>
        <a:lstStyle/>
        <a:p>
          <a:endParaRPr lang="en-US"/>
        </a:p>
      </dgm:t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  <dgm:t>
        <a:bodyPr/>
        <a:lstStyle/>
        <a:p>
          <a:endParaRPr lang="en-US"/>
        </a:p>
      </dgm:t>
    </dgm:pt>
    <dgm:pt modelId="{205AE05E-83D0-8740-85D0-583F30FC8720}" type="pres">
      <dgm:prSet presAssocID="{D0F0C999-7CD8-F84B-B488-77897B175AA5}" presName="connTx" presStyleLbl="parChTrans1D3" presStyleIdx="10" presStyleCnt="18"/>
      <dgm:spPr/>
      <dgm:t>
        <a:bodyPr/>
        <a:lstStyle/>
        <a:p>
          <a:endParaRPr lang="en-US"/>
        </a:p>
      </dgm:t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  <dgm:t>
        <a:bodyPr/>
        <a:lstStyle/>
        <a:p>
          <a:endParaRPr lang="en-US"/>
        </a:p>
      </dgm:t>
    </dgm:pt>
    <dgm:pt modelId="{5DC1DAD7-9BF0-0741-8899-D009735C80D1}" type="pres">
      <dgm:prSet presAssocID="{E907DE4E-0D1C-054B-A9D5-59E0BBD365E3}" presName="connTx" presStyleLbl="parChTrans1D3" presStyleIdx="11" presStyleCnt="18"/>
      <dgm:spPr/>
      <dgm:t>
        <a:bodyPr/>
        <a:lstStyle/>
        <a:p>
          <a:endParaRPr lang="en-US"/>
        </a:p>
      </dgm:t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  <dgm:t>
        <a:bodyPr/>
        <a:lstStyle/>
        <a:p>
          <a:endParaRPr lang="en-US"/>
        </a:p>
      </dgm:t>
    </dgm:pt>
    <dgm:pt modelId="{58DD45DB-DD60-6E4D-81D5-D926194BACE4}" type="pres">
      <dgm:prSet presAssocID="{E64B7D41-7916-3D46-AA2B-7EA12E76B673}" presName="connTx" presStyleLbl="parChTrans1D3" presStyleIdx="12" presStyleCnt="18"/>
      <dgm:spPr/>
      <dgm:t>
        <a:bodyPr/>
        <a:lstStyle/>
        <a:p>
          <a:endParaRPr lang="en-US"/>
        </a:p>
      </dgm:t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  <dgm:t>
        <a:bodyPr/>
        <a:lstStyle/>
        <a:p>
          <a:endParaRPr lang="en-US"/>
        </a:p>
      </dgm:t>
    </dgm:pt>
    <dgm:pt modelId="{E649D380-F9C8-3346-9231-5E349F0C4318}" type="pres">
      <dgm:prSet presAssocID="{7B7114F6-1991-6E40-9A6E-A238B008700D}" presName="connTx" presStyleLbl="parChTrans1D3" presStyleIdx="13" presStyleCnt="18"/>
      <dgm:spPr/>
      <dgm:t>
        <a:bodyPr/>
        <a:lstStyle/>
        <a:p>
          <a:endParaRPr lang="en-US"/>
        </a:p>
      </dgm:t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14ADEC49-CB71-AA4E-AC89-46A57F5070D1}" type="pres">
      <dgm:prSet presAssocID="{3F09CFCE-8136-EB46-AEC8-96D755791D6B}" presName="connTx" presStyleLbl="parChTrans1D2" presStyleIdx="4" presStyleCnt="6"/>
      <dgm:spPr/>
      <dgm:t>
        <a:bodyPr/>
        <a:lstStyle/>
        <a:p>
          <a:endParaRPr lang="en-US"/>
        </a:p>
      </dgm:t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  <dgm:t>
        <a:bodyPr/>
        <a:lstStyle/>
        <a:p>
          <a:endParaRPr lang="en-US"/>
        </a:p>
      </dgm:t>
    </dgm:pt>
    <dgm:pt modelId="{D1093A27-6B4F-D944-B2AC-9679E9BFF8A7}" type="pres">
      <dgm:prSet presAssocID="{D81420B6-0ACE-4C4A-843E-4F0DB86FCD2D}" presName="connTx" presStyleLbl="parChTrans1D3" presStyleIdx="14" presStyleCnt="18"/>
      <dgm:spPr/>
      <dgm:t>
        <a:bodyPr/>
        <a:lstStyle/>
        <a:p>
          <a:endParaRPr lang="en-US"/>
        </a:p>
      </dgm:t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  <dgm:t>
        <a:bodyPr/>
        <a:lstStyle/>
        <a:p>
          <a:endParaRPr lang="en-US"/>
        </a:p>
      </dgm:t>
    </dgm:pt>
    <dgm:pt modelId="{75934D13-4A77-D94F-B88A-4F93FD980B13}" type="pres">
      <dgm:prSet presAssocID="{F008811E-1F25-BB4C-A06D-8EF909038486}" presName="connTx" presStyleLbl="parChTrans1D3" presStyleIdx="15" presStyleCnt="18"/>
      <dgm:spPr/>
      <dgm:t>
        <a:bodyPr/>
        <a:lstStyle/>
        <a:p>
          <a:endParaRPr lang="en-US"/>
        </a:p>
      </dgm:t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3177DE21-E92F-AF48-8B6E-FD32F50F30AC}" type="pres">
      <dgm:prSet presAssocID="{9F10B97A-D002-8D49-B7BD-5490871278F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  <dgm:t>
        <a:bodyPr/>
        <a:lstStyle/>
        <a:p>
          <a:endParaRPr lang="en-US"/>
        </a:p>
      </dgm:t>
    </dgm:pt>
    <dgm:pt modelId="{485F253B-85EE-154B-8AA1-D428F63F7277}" type="pres">
      <dgm:prSet presAssocID="{C7E5215A-E7B9-6E49-9A84-9BCA12C5507D}" presName="connTx" presStyleLbl="parChTrans1D3" presStyleIdx="16" presStyleCnt="18"/>
      <dgm:spPr/>
      <dgm:t>
        <a:bodyPr/>
        <a:lstStyle/>
        <a:p>
          <a:endParaRPr lang="en-US"/>
        </a:p>
      </dgm:t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  <dgm:t>
        <a:bodyPr/>
        <a:lstStyle/>
        <a:p>
          <a:endParaRPr lang="en-US"/>
        </a:p>
      </dgm:t>
    </dgm:pt>
    <dgm:pt modelId="{96BF0048-0C6C-364D-9F66-6BBC1025BA5A}" type="pres">
      <dgm:prSet presAssocID="{E9DFB3D0-1601-F846-AE86-DF80166C1A07}" presName="connTx" presStyleLbl="parChTrans1D3" presStyleIdx="17" presStyleCnt="18"/>
      <dgm:spPr/>
      <dgm:t>
        <a:bodyPr/>
        <a:lstStyle/>
        <a:p>
          <a:endParaRPr lang="en-US"/>
        </a:p>
      </dgm:t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56086428-412C-9F4E-89A2-2983D58CB458}" type="pres">
      <dgm:prSet presAssocID="{67F5C87C-E01B-A241-A6CA-818020758291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BA363FC2-5ADF-1047-844A-F12789E9663A}" type="pres">
      <dgm:prSet presAssocID="{0464FDBF-47AC-CD4C-897B-CF010CAF019A}" presName="connTx" presStyleLbl="parChTrans1D2" presStyleIdx="1" presStyleCnt="7"/>
      <dgm:spPr/>
      <dgm:t>
        <a:bodyPr/>
        <a:lstStyle/>
        <a:p>
          <a:endParaRPr lang="en-US"/>
        </a:p>
      </dgm:t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6A3A2304-F1AF-A948-BE20-198756DDEC28}" type="pres">
      <dgm:prSet presAssocID="{36FC1539-7C4A-AC46-947A-44A5B88836FD}" presName="connTx" presStyleLbl="parChTrans1D2" presStyleIdx="2" presStyleCnt="7"/>
      <dgm:spPr/>
      <dgm:t>
        <a:bodyPr/>
        <a:lstStyle/>
        <a:p>
          <a:endParaRPr lang="en-US"/>
        </a:p>
      </dgm:t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66B28889-0B6E-B44B-AFA7-93EDB23A1352}" type="pres">
      <dgm:prSet presAssocID="{B6A9ADC7-9635-4D48-8EB6-91419F2264BA}" presName="connTx" presStyleLbl="parChTrans1D2" presStyleIdx="3" presStyleCnt="7"/>
      <dgm:spPr/>
      <dgm:t>
        <a:bodyPr/>
        <a:lstStyle/>
        <a:p>
          <a:endParaRPr lang="en-US"/>
        </a:p>
      </dgm:t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B4D4553E-5968-884D-BC80-934F2B9FAEBA}" type="pres">
      <dgm:prSet presAssocID="{C3F8A16B-B741-E24D-BF09-BD561AB037A1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A3EA2996-3294-7248-A2BA-6D90EAC33D2D}" type="pres">
      <dgm:prSet presAssocID="{F78180DF-42C6-B247-AA71-649F4DC614F3}" presName="connTx" presStyleLbl="parChTrans1D2" presStyleIdx="5" presStyleCnt="7"/>
      <dgm:spPr/>
      <dgm:t>
        <a:bodyPr/>
        <a:lstStyle/>
        <a:p>
          <a:endParaRPr lang="en-US"/>
        </a:p>
      </dgm:t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1871DD8C-8D34-0E4E-BF45-8B131FC4080F}" type="pres">
      <dgm:prSet presAssocID="{7CE92F1C-0440-524A-B5D4-52C82BA09CBE}" presName="connTx" presStyleLbl="parChTrans1D2" presStyleIdx="6" presStyleCnt="7"/>
      <dgm:spPr/>
      <dgm:t>
        <a:bodyPr/>
        <a:lstStyle/>
        <a:p>
          <a:endParaRPr lang="en-US"/>
        </a:p>
      </dgm:t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352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696913"/>
            <a:ext cx="55689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29C01563-3CBD-4FDD-B528-A0F400A38EF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pPr/>
              <a:t>11/15/20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6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PPT/blob/main/sql_v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state-of-data-science-2020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anaconda.com/state-of-data-science-2020?utm_medium=press&amp;utm_source=anaconda&amp;utm_campaign=sods-2020&amp;utm_content=repor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gritiG/data-middleware" TargetMode="Externa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4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DataMidWare </a:t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271969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 smtClean="0"/>
              <a:t>Summary</a:t>
            </a:r>
          </a:p>
          <a:p>
            <a:pPr lvl="1"/>
            <a:r>
              <a:rPr lang="en-US" sz="1500" dirty="0" smtClean="0"/>
              <a:t>A </a:t>
            </a:r>
            <a:r>
              <a:rPr lang="en-US" sz="1500" dirty="0"/>
              <a:t>data middleware </a:t>
            </a:r>
            <a:r>
              <a:rPr lang="en-US" sz="1500" dirty="0" smtClean="0"/>
              <a:t>that gives flexibility to directly interact </a:t>
            </a:r>
            <a:r>
              <a:rPr lang="en-US" sz="1500" dirty="0"/>
              <a:t>with database, data preparation &amp; processing tool, algorithm library, and data visualization tool using its </a:t>
            </a:r>
            <a:r>
              <a:rPr lang="en-US" sz="1500" dirty="0" smtClean="0"/>
              <a:t>APIs; </a:t>
            </a:r>
            <a:r>
              <a:rPr lang="en-US" sz="1500" i="1" dirty="0" smtClean="0">
                <a:solidFill>
                  <a:srgbClr val="0000FF"/>
                </a:solidFill>
              </a:rPr>
              <a:t>accelerates </a:t>
            </a:r>
            <a:r>
              <a:rPr lang="en-US" sz="1500" i="1" dirty="0">
                <a:solidFill>
                  <a:srgbClr val="0000FF"/>
                </a:solidFill>
              </a:rPr>
              <a:t>data </a:t>
            </a:r>
            <a:r>
              <a:rPr lang="en-US" sz="1500" i="1" dirty="0" smtClean="0">
                <a:solidFill>
                  <a:srgbClr val="0000FF"/>
                </a:solidFill>
              </a:rPr>
              <a:t>preparation, processing, &amp; Visualization  time</a:t>
            </a:r>
            <a:endParaRPr lang="en-US" sz="1500" i="1" dirty="0">
              <a:solidFill>
                <a:srgbClr val="0000FF"/>
              </a:solidFill>
            </a:endParaRPr>
          </a:p>
          <a:p>
            <a:pPr lvl="1"/>
            <a:r>
              <a:rPr lang="en-US" sz="1500" dirty="0"/>
              <a:t>Imports and parses raw data (csv, json, txt, xml) </a:t>
            </a:r>
            <a:r>
              <a:rPr lang="en-US" sz="1500" dirty="0" smtClean="0"/>
              <a:t>and </a:t>
            </a:r>
            <a:r>
              <a:rPr lang="en-US" sz="1500" dirty="0"/>
              <a:t>load to database (MySQL, NoSQL).</a:t>
            </a:r>
          </a:p>
          <a:p>
            <a:pPr lvl="1"/>
            <a:r>
              <a:rPr lang="en-US" sz="1500" dirty="0"/>
              <a:t>Produces clean data from raw format and stores into database for analysis</a:t>
            </a:r>
          </a:p>
          <a:p>
            <a:pPr lvl="1"/>
            <a:r>
              <a:rPr lang="en-US" sz="1500" dirty="0"/>
              <a:t>Performs SQL </a:t>
            </a:r>
            <a:r>
              <a:rPr lang="en-US" sz="1500" dirty="0" smtClean="0"/>
              <a:t>queries </a:t>
            </a:r>
          </a:p>
          <a:p>
            <a:pPr lvl="1"/>
            <a:r>
              <a:rPr lang="en-US" sz="1500" dirty="0" smtClean="0"/>
              <a:t>Provides </a:t>
            </a:r>
            <a:r>
              <a:rPr lang="en-US" sz="1500" dirty="0"/>
              <a:t>data analysis </a:t>
            </a:r>
            <a:r>
              <a:rPr lang="en-US" sz="1500" dirty="0" smtClean="0"/>
              <a:t>and direct </a:t>
            </a:r>
            <a:r>
              <a:rPr lang="en-US" sz="1500" dirty="0"/>
              <a:t>visualization of data stored in database</a:t>
            </a:r>
          </a:p>
          <a:p>
            <a:pPr lvl="1"/>
            <a:r>
              <a:rPr lang="en-US" sz="1500" dirty="0"/>
              <a:t>Exports data in different format (csv, json) from database.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900" dirty="0" smtClean="0"/>
              <a:t>Future Work</a:t>
            </a:r>
            <a:endParaRPr lang="en-US" sz="1900" dirty="0"/>
          </a:p>
          <a:p>
            <a:pPr lvl="1"/>
            <a:r>
              <a:rPr lang="en-US" sz="1500" dirty="0" smtClean="0"/>
              <a:t>Extend all the libraries </a:t>
            </a:r>
            <a:r>
              <a:rPr lang="mr-IN" sz="1500" dirty="0" smtClean="0"/>
              <a:t>–</a:t>
            </a:r>
            <a:r>
              <a:rPr lang="en-US" sz="1500" dirty="0" smtClean="0"/>
              <a:t> (data processing, algorithms, and data visualization library)</a:t>
            </a:r>
          </a:p>
          <a:p>
            <a:pPr lvl="1"/>
            <a:r>
              <a:rPr lang="en-US" sz="1500" dirty="0" smtClean="0"/>
              <a:t>Integrate Exploratory and Inferential data analysis library</a:t>
            </a:r>
          </a:p>
          <a:p>
            <a:pPr lvl="1"/>
            <a:r>
              <a:rPr lang="en-US" sz="1500" dirty="0" smtClean="0"/>
              <a:t>Integrate Machine Learning algorithms library</a:t>
            </a:r>
          </a:p>
          <a:p>
            <a:pPr lvl="1"/>
            <a:r>
              <a:rPr lang="en-US" sz="1500" dirty="0" smtClean="0"/>
              <a:t>Integrate Web Visualization</a:t>
            </a:r>
          </a:p>
          <a:p>
            <a:pPr lvl="1"/>
            <a:r>
              <a:rPr lang="en-US" sz="1500" dirty="0" smtClean="0"/>
              <a:t>Integrate with </a:t>
            </a:r>
            <a:r>
              <a:rPr lang="en-US" sz="1500" dirty="0"/>
              <a:t>other </a:t>
            </a:r>
            <a:r>
              <a:rPr lang="en-US" sz="1500" dirty="0" smtClean="0"/>
              <a:t>Databases (</a:t>
            </a:r>
            <a:r>
              <a:rPr lang="en-US" sz="1500" dirty="0" smtClean="0">
                <a:hlinkClick r:id="rId2"/>
              </a:rPr>
              <a:t>MSSQL</a:t>
            </a:r>
            <a:r>
              <a:rPr lang="en-US" sz="1500" dirty="0" smtClean="0"/>
              <a:t>)</a:t>
            </a:r>
            <a:endParaRPr lang="en-US" sz="1500" dirty="0"/>
          </a:p>
          <a:p>
            <a:pPr lvl="1"/>
            <a:r>
              <a:rPr lang="en-US" sz="1500" dirty="0" smtClean="0"/>
              <a:t>Integrate with Splunk </a:t>
            </a:r>
            <a:endParaRPr lang="en-US" sz="15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Summary &amp; 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801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Motivation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of DataMidWare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</a:t>
            </a:r>
            <a:r>
              <a:rPr lang="en-US" dirty="0">
                <a:solidFill>
                  <a:srgbClr val="0000FF"/>
                </a:solidFill>
              </a:rPr>
              <a:t>Process </a:t>
            </a:r>
            <a:r>
              <a:rPr lang="en-US" dirty="0" smtClean="0">
                <a:solidFill>
                  <a:srgbClr val="0000FF"/>
                </a:solidFill>
              </a:rPr>
              <a:t>Overview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Software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smtClean="0">
                <a:solidFill>
                  <a:srgbClr val="0000FF"/>
                </a:solidFill>
              </a:rPr>
              <a:t>Tools</a:t>
            </a:r>
            <a:r>
              <a:rPr lang="en-US" dirty="0">
                <a:solidFill>
                  <a:srgbClr val="0000FF"/>
                </a:solidFill>
              </a:rPr>
              <a:t>, L</a:t>
            </a:r>
            <a:r>
              <a:rPr lang="en-US" dirty="0" smtClean="0">
                <a:solidFill>
                  <a:srgbClr val="0000FF"/>
                </a:solidFill>
              </a:rPr>
              <a:t>ibraries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Summary &amp; 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99" y="941444"/>
            <a:ext cx="9027001" cy="4648827"/>
          </a:xfrm>
        </p:spPr>
        <p:txBody>
          <a:bodyPr>
            <a:normAutofit/>
          </a:bodyPr>
          <a:lstStyle/>
          <a:p>
            <a:r>
              <a:rPr lang="en-US" sz="1200" dirty="0" smtClean="0"/>
              <a:t>In this  data-driven-age, every small and large organization is taking their business decisions based on the data insights.</a:t>
            </a:r>
          </a:p>
          <a:p>
            <a:r>
              <a:rPr lang="en-US" sz="1200" dirty="0" smtClean="0"/>
              <a:t>Transformation of </a:t>
            </a:r>
            <a:r>
              <a:rPr lang="en-US" sz="1200" dirty="0"/>
              <a:t>raw data into usable cleaned </a:t>
            </a:r>
            <a:r>
              <a:rPr lang="en-US" sz="1200" dirty="0" smtClean="0"/>
              <a:t>data is crucial </a:t>
            </a:r>
            <a:r>
              <a:rPr lang="en-US" sz="1200" dirty="0"/>
              <a:t>to </a:t>
            </a:r>
            <a:r>
              <a:rPr lang="en-US" sz="1200" dirty="0" smtClean="0"/>
              <a:t>take data-driven-decisions.</a:t>
            </a:r>
          </a:p>
          <a:p>
            <a:r>
              <a:rPr lang="en-US" sz="1200" dirty="0" smtClean="0"/>
              <a:t>Data cleaning and preparation takes valuable time away from real data science work </a:t>
            </a:r>
            <a:r>
              <a:rPr lang="mr-IN" sz="1200" dirty="0" smtClean="0"/>
              <a:t>–</a:t>
            </a:r>
            <a:r>
              <a:rPr lang="en-US" sz="1200" dirty="0" smtClean="0"/>
              <a:t> model building and deployment</a:t>
            </a:r>
          </a:p>
          <a:p>
            <a:pPr lvl="1"/>
            <a:r>
              <a:rPr lang="en-US" sz="1100" dirty="0" smtClean="0"/>
              <a:t>Bulk time is spent on data preparation (According to </a:t>
            </a:r>
            <a:r>
              <a:rPr lang="en-US" sz="1100" dirty="0" smtClean="0">
                <a:hlinkClick r:id="rId3"/>
              </a:rPr>
              <a:t>Anaconda survey-2020</a:t>
            </a:r>
            <a:r>
              <a:rPr lang="en-US" sz="1100" dirty="0" smtClean="0"/>
              <a:t>, </a:t>
            </a:r>
            <a:r>
              <a:rPr lang="en-US" sz="1100" dirty="0" smtClean="0"/>
              <a:t>[</a:t>
            </a:r>
            <a:r>
              <a:rPr lang="en-US" sz="9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https://www.anaconda.com/state-of-data-science-2020</a:t>
            </a:r>
            <a:r>
              <a:rPr lang="en-US" sz="1100" dirty="0" smtClean="0"/>
              <a:t>]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/>
              <a:t>         on average </a:t>
            </a:r>
            <a:r>
              <a:rPr lang="en-US" sz="1100" b="1" dirty="0" smtClean="0">
                <a:solidFill>
                  <a:srgbClr val="FF0000"/>
                </a:solidFill>
              </a:rPr>
              <a:t>45%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is spent on data preparation,  </a:t>
            </a:r>
            <a:r>
              <a:rPr lang="en-US" sz="1100" b="1" dirty="0" smtClean="0">
                <a:solidFill>
                  <a:srgbClr val="FF0000"/>
                </a:solidFill>
              </a:rPr>
              <a:t>21%</a:t>
            </a:r>
            <a:r>
              <a:rPr lang="en-US" sz="1100" b="1" dirty="0" smtClean="0"/>
              <a:t> </a:t>
            </a:r>
            <a:r>
              <a:rPr lang="en-US" sz="1100" dirty="0" smtClean="0"/>
              <a:t>of time spent on visualization) </a:t>
            </a:r>
            <a:endParaRPr lang="en-US" sz="1200" dirty="0" smtClean="0"/>
          </a:p>
          <a:p>
            <a:r>
              <a:rPr lang="en-US" sz="1200" dirty="0" smtClean="0"/>
              <a:t>Data preparation is challenging for multiple reasons :</a:t>
            </a:r>
          </a:p>
          <a:p>
            <a:pPr lvl="1"/>
            <a:r>
              <a:rPr lang="en-US" sz="1100" dirty="0" smtClean="0"/>
              <a:t>Data from different sources come </a:t>
            </a:r>
            <a:r>
              <a:rPr lang="en-US" sz="1100" dirty="0"/>
              <a:t>in various sizes and are different in nature. </a:t>
            </a:r>
            <a:endParaRPr lang="en-US" sz="1100" dirty="0" smtClean="0"/>
          </a:p>
          <a:p>
            <a:pPr lvl="1"/>
            <a:r>
              <a:rPr lang="en-US" sz="1100" dirty="0" smtClean="0"/>
              <a:t>Lack of integration between different data sources across the organization</a:t>
            </a:r>
          </a:p>
          <a:p>
            <a:pPr lvl="1"/>
            <a:r>
              <a:rPr lang="en-US" sz="1100" dirty="0" smtClean="0"/>
              <a:t>Lack of proper integration between different technologies used for data science</a:t>
            </a:r>
          </a:p>
          <a:p>
            <a:pPr lvl="1"/>
            <a:r>
              <a:rPr lang="en-US" sz="1100" dirty="0" smtClean="0"/>
              <a:t>Different </a:t>
            </a:r>
            <a:r>
              <a:rPr lang="en-US" sz="1100" dirty="0"/>
              <a:t>platforms, </a:t>
            </a:r>
            <a:r>
              <a:rPr lang="en-US" sz="1100" dirty="0" smtClean="0"/>
              <a:t>software, </a:t>
            </a:r>
            <a:r>
              <a:rPr lang="en-US" sz="1100" dirty="0"/>
              <a:t>libraries, and databases </a:t>
            </a:r>
            <a:r>
              <a:rPr lang="en-US" sz="1100" dirty="0" smtClean="0"/>
              <a:t>are used by developers </a:t>
            </a:r>
          </a:p>
          <a:p>
            <a:pPr lvl="1"/>
            <a:r>
              <a:rPr lang="en-US" sz="1100" dirty="0" smtClean="0"/>
              <a:t>Managing dependencies and environments is another hurdle</a:t>
            </a:r>
          </a:p>
          <a:p>
            <a:pPr lvl="1"/>
            <a:r>
              <a:rPr lang="en-US" sz="1100" dirty="0" smtClean="0"/>
              <a:t>Developing </a:t>
            </a:r>
            <a:r>
              <a:rPr lang="en-US" sz="1100" dirty="0"/>
              <a:t>ad-hoc codes </a:t>
            </a:r>
            <a:r>
              <a:rPr lang="en-US" sz="1100" dirty="0" smtClean="0"/>
              <a:t>for specific use case</a:t>
            </a:r>
          </a:p>
          <a:p>
            <a:pPr lvl="1"/>
            <a:endParaRPr lang="en-US" sz="1200" dirty="0" smtClean="0"/>
          </a:p>
          <a:p>
            <a:r>
              <a:rPr lang="en-US" sz="1200" dirty="0" smtClean="0"/>
              <a:t>Why DataMidWare  Python Library?</a:t>
            </a:r>
          </a:p>
          <a:p>
            <a:pPr lvl="1"/>
            <a:r>
              <a:rPr lang="en-US" sz="1000" dirty="0" smtClean="0"/>
              <a:t>Accelerate data preparation, analysis, and visualization tasks  under a unified and single framework to overcome efficiency gap</a:t>
            </a:r>
          </a:p>
          <a:p>
            <a:pPr lvl="1"/>
            <a:r>
              <a:rPr lang="en-US" sz="1000" dirty="0" smtClean="0"/>
              <a:t>Why Python for Data Analysis? According to </a:t>
            </a:r>
            <a:r>
              <a:rPr lang="en-US" sz="1000" dirty="0" smtClean="0">
                <a:hlinkClick r:id="rId3"/>
              </a:rPr>
              <a:t>Anaconda’s survey</a:t>
            </a:r>
            <a:r>
              <a:rPr lang="en-US" sz="1000" dirty="0" smtClean="0"/>
              <a:t>, </a:t>
            </a:r>
            <a:r>
              <a:rPr lang="en-US" sz="1000" b="1" dirty="0" smtClean="0">
                <a:solidFill>
                  <a:srgbClr val="FF0000"/>
                </a:solidFill>
              </a:rPr>
              <a:t>47%</a:t>
            </a:r>
            <a:r>
              <a:rPr lang="en-US" sz="1000" b="1" dirty="0" smtClean="0"/>
              <a:t> </a:t>
            </a:r>
            <a:r>
              <a:rPr lang="en-US" sz="1000" dirty="0" smtClean="0"/>
              <a:t>of data scientists always use Python.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67039" y="1908909"/>
            <a:ext cx="1598803" cy="1978708"/>
            <a:chOff x="6214121" y="2369910"/>
            <a:chExt cx="2699071" cy="2927765"/>
          </a:xfrm>
        </p:grpSpPr>
        <p:pic>
          <p:nvPicPr>
            <p:cNvPr id="10" name="Picture 9" descr="Screen Shot 2020-11-09 at 5.14.51 PM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" t="4000" r="16164"/>
            <a:stretch/>
          </p:blipFill>
          <p:spPr>
            <a:xfrm>
              <a:off x="6214121" y="2369910"/>
              <a:ext cx="2699071" cy="28575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26811" y="5043758"/>
              <a:ext cx="1959801" cy="253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[</a:t>
              </a:r>
              <a:r>
                <a:rPr lang="en-US" sz="1050" dirty="0">
                  <a:hlinkClick r:id="rId5"/>
                </a:rPr>
                <a:t>The State of Data Science 2020</a:t>
              </a:r>
              <a:r>
                <a:rPr lang="en-US" sz="1050" dirty="0"/>
                <a:t>]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0439" y="4347650"/>
            <a:ext cx="8632412" cy="1292679"/>
          </a:xfrm>
          <a:prstGeom prst="rect">
            <a:avLst/>
          </a:prstGeom>
          <a:solidFill>
            <a:srgbClr val="FF0000"/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DataMidWare is a data middleware which accelerates data preparation, analysis, and visualization tasks by integrating different technologies, software, and libraries using its APIs implemented in Python 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 of DataMidWare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- A data middleware implemented in Python 3.7.  </a:t>
            </a:r>
          </a:p>
          <a:p>
            <a:pPr lvl="1"/>
            <a:r>
              <a:rPr lang="en-US" sz="1100" dirty="0" smtClean="0"/>
              <a:t>[</a:t>
            </a:r>
            <a:r>
              <a:rPr lang="en-US" sz="1100" dirty="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://github.com/JagritiG/data-</a:t>
            </a:r>
            <a:r>
              <a:rPr lang="en-US" sz="1100" dirty="0" smtClean="0">
                <a:hlinkClick r:id="rId2"/>
              </a:rPr>
              <a:t>middleware</a:t>
            </a:r>
            <a:r>
              <a:rPr lang="en-US" sz="1100" dirty="0" smtClean="0"/>
              <a:t>]</a:t>
            </a:r>
            <a:endParaRPr lang="en-US" sz="1100" dirty="0"/>
          </a:p>
          <a:p>
            <a:r>
              <a:rPr lang="en-US" sz="1800" dirty="0" smtClean="0"/>
              <a:t>Provides direct interactions with database, data preparation &amp; processing tool, algorithm library, and data visualization tool using its APIs.</a:t>
            </a:r>
          </a:p>
          <a:p>
            <a:r>
              <a:rPr lang="en-US" sz="1800" dirty="0" smtClean="0"/>
              <a:t>Imports and parses raw data (csv, json, txt, xml) from different sources and load to database (MySQL, NoSQL).</a:t>
            </a:r>
          </a:p>
          <a:p>
            <a:r>
              <a:rPr lang="en-US" sz="1800" dirty="0" smtClean="0"/>
              <a:t>Produces clean data from raw format and stores into database for analysis</a:t>
            </a:r>
          </a:p>
          <a:p>
            <a:r>
              <a:rPr lang="en-US" sz="1800" dirty="0"/>
              <a:t>Performs SQL queries using </a:t>
            </a:r>
            <a:r>
              <a:rPr lang="en-US" sz="1800" dirty="0" smtClean="0"/>
              <a:t>its APIs</a:t>
            </a:r>
          </a:p>
          <a:p>
            <a:r>
              <a:rPr lang="en-US" sz="1800" dirty="0" smtClean="0"/>
              <a:t>Performs </a:t>
            </a:r>
            <a:r>
              <a:rPr lang="en-US" sz="1800" dirty="0"/>
              <a:t>data analysis on the data stored in database </a:t>
            </a:r>
            <a:endParaRPr lang="en-US" sz="1800" dirty="0" smtClean="0"/>
          </a:p>
          <a:p>
            <a:r>
              <a:rPr lang="en-US" sz="1800" dirty="0" smtClean="0"/>
              <a:t>Provides direct visualization of data stored in database</a:t>
            </a:r>
          </a:p>
          <a:p>
            <a:r>
              <a:rPr lang="en-US" sz="1800" dirty="0" smtClean="0"/>
              <a:t>Exports data in different format (csv, json) from database.</a:t>
            </a:r>
          </a:p>
          <a:p>
            <a:r>
              <a:rPr lang="en-US" sz="1800" i="1" dirty="0" smtClean="0">
                <a:solidFill>
                  <a:srgbClr val="0000FF"/>
                </a:solidFill>
              </a:rPr>
              <a:t>Accelerates data Preparation, Processing, and Visualization time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859981" y="1133931"/>
            <a:ext cx="7678764" cy="4396338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Dependencies: Software, Tools, Libraries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264951"/>
              </p:ext>
            </p:extLst>
          </p:nvPr>
        </p:nvGraphicFramePr>
        <p:xfrm>
          <a:off x="151883" y="993909"/>
          <a:ext cx="8833095" cy="466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</a:t>
                      </a:r>
                    </a:p>
                    <a:p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</a:t>
                      </a:r>
                      <a:r>
                        <a:rPr lang="en-US" sz="1000" dirty="0" err="1" smtClean="0"/>
                        <a:t>datamidware.pydm</a:t>
                      </a:r>
                      <a:r>
                        <a:rPr lang="en-US" sz="1000" dirty="0" smtClean="0"/>
                        <a:t>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139153</TotalTime>
  <Words>1635</Words>
  <Application>Microsoft Macintosh PowerPoint</Application>
  <PresentationFormat>On-screen Show (16:10)</PresentationFormat>
  <Paragraphs>283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 Design</vt:lpstr>
      <vt:lpstr>DataMidWare  A Data-Oriented Middleware &amp; Application Integration</vt:lpstr>
      <vt:lpstr>Outline</vt:lpstr>
      <vt:lpstr>Motivation</vt:lpstr>
      <vt:lpstr>Introduction of DataMidWare</vt:lpstr>
      <vt:lpstr>Architectural Overview</vt:lpstr>
      <vt:lpstr>Development Process Overview</vt:lpstr>
      <vt:lpstr> Code Architecture Representation using Component View</vt:lpstr>
      <vt:lpstr>Dependencies: Software, Tools, Libraries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Summary &amp; Future Work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creator>Majid Shoushtari</dc:creator>
  <cp:keywords>Approximate Computing</cp:keywords>
  <cp:lastModifiedBy>ss ss</cp:lastModifiedBy>
  <cp:revision>3121</cp:revision>
  <dcterms:created xsi:type="dcterms:W3CDTF">2012-09-25T05:53:19Z</dcterms:created>
  <dcterms:modified xsi:type="dcterms:W3CDTF">2020-11-16T05:54:55Z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